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9" r:id="rId5"/>
    <p:sldId id="261" r:id="rId6"/>
    <p:sldId id="262" r:id="rId7"/>
    <p:sldId id="264" r:id="rId8"/>
    <p:sldId id="263"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0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20" d="100"/>
          <a:sy n="120" d="100"/>
        </p:scale>
        <p:origin x="1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D9696E-4D50-D2E2-5F4C-D9ED5A4F5B7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5BDDF80-0C4F-9614-06E8-62B73BD20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7EE7F4D-F6C3-9A84-0EBD-65C3F576B30D}"/>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5" name="Espace réservé du pied de page 4">
            <a:extLst>
              <a:ext uri="{FF2B5EF4-FFF2-40B4-BE49-F238E27FC236}">
                <a16:creationId xmlns:a16="http://schemas.microsoft.com/office/drawing/2014/main" id="{F0D90114-0399-FE30-E3EB-0C00C258AA6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5965313-242C-906B-02B9-D45A94C4D9C7}"/>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1289709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C7F857-FB90-97D8-12DE-52664546B63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9819A73-D923-49F9-FB98-5F9369314B7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220F176-CB24-6451-1E88-3C7C7C55D138}"/>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5" name="Espace réservé du pied de page 4">
            <a:extLst>
              <a:ext uri="{FF2B5EF4-FFF2-40B4-BE49-F238E27FC236}">
                <a16:creationId xmlns:a16="http://schemas.microsoft.com/office/drawing/2014/main" id="{02EAEE43-24EF-CD69-6C10-C74D907ECCD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3617B4A-4C84-A353-0910-D71B70129829}"/>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1096914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435D7D4-43F6-B4B2-D29F-10F78EF3149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F813811-905C-5570-F4C7-D2E0129038F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22F7AD5-3F70-8347-B650-B78C38EC8F3C}"/>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5" name="Espace réservé du pied de page 4">
            <a:extLst>
              <a:ext uri="{FF2B5EF4-FFF2-40B4-BE49-F238E27FC236}">
                <a16:creationId xmlns:a16="http://schemas.microsoft.com/office/drawing/2014/main" id="{5DFBF0B9-CB30-E42B-3317-79421A23E2E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834CFC9-CF13-96EA-1795-768E6A370998}"/>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451932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9791EA-CE93-EBC4-89BF-7E7AD97B6A5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F2637A4-385D-B170-32E5-B046532B92E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4A5E9B1-FC59-A9A9-8A91-70F7EA3A8C9C}"/>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5" name="Espace réservé du pied de page 4">
            <a:extLst>
              <a:ext uri="{FF2B5EF4-FFF2-40B4-BE49-F238E27FC236}">
                <a16:creationId xmlns:a16="http://schemas.microsoft.com/office/drawing/2014/main" id="{2B83A7FD-39CF-4DF4-696B-F4C1E931731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4258E4-A355-8A62-B630-03F2D1E360A4}"/>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10076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904ED3-0EFF-AD73-0CFE-DB1E4BC769E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41D5FE4-502B-19A2-715D-CB3225EF53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341C4D3-9536-34C1-7F2C-144D0741BE64}"/>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5" name="Espace réservé du pied de page 4">
            <a:extLst>
              <a:ext uri="{FF2B5EF4-FFF2-40B4-BE49-F238E27FC236}">
                <a16:creationId xmlns:a16="http://schemas.microsoft.com/office/drawing/2014/main" id="{2AFA417B-CEFA-C684-49E6-32498D56239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BF98F7-3179-2C68-7FC2-76D14C3D4399}"/>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326200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85B477-0ABF-9463-781C-1FEB884CFC8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89E9C24-BCAA-F764-BFE8-E6E73B38F4E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000D668-8283-BCCB-3AD5-CABA3EA776E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481CA05-AE38-F142-2BD0-A0B1D6AAED6A}"/>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6" name="Espace réservé du pied de page 5">
            <a:extLst>
              <a:ext uri="{FF2B5EF4-FFF2-40B4-BE49-F238E27FC236}">
                <a16:creationId xmlns:a16="http://schemas.microsoft.com/office/drawing/2014/main" id="{B963D78D-D7CA-BB79-3BDC-E5EFE4E7DAA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67CC2A0-D895-FB09-C857-5B43D336991E}"/>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1942280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B6FA1E-8FD7-F0A1-2B48-15DE6655BB3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A149485-DDCF-B706-FAE0-E27A95E1BD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6BE298B-9D9D-14E3-EFEF-E7ACE9D4485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45DBC1E-3F7C-E127-F1F1-EEE5DA98F6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AB96785-D0F3-48F9-7187-EB0977DC545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564DACB-5EC1-7F9E-B9BD-35699F26A38D}"/>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8" name="Espace réservé du pied de page 7">
            <a:extLst>
              <a:ext uri="{FF2B5EF4-FFF2-40B4-BE49-F238E27FC236}">
                <a16:creationId xmlns:a16="http://schemas.microsoft.com/office/drawing/2014/main" id="{C53A40F6-69DF-8EC4-76CC-D01FEC0BC53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3A1C056-3111-3554-56B1-DB3FC7CDD28C}"/>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3900566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38624F-478B-5CA1-E95F-D3E89804F7D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9C78C22-E6DB-36A0-062D-22A4424F823E}"/>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4" name="Espace réservé du pied de page 3">
            <a:extLst>
              <a:ext uri="{FF2B5EF4-FFF2-40B4-BE49-F238E27FC236}">
                <a16:creationId xmlns:a16="http://schemas.microsoft.com/office/drawing/2014/main" id="{CFB1EA21-3824-0D0F-91FF-DA2CE05FE82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ECB3C49-F406-9003-8025-56DC65A8BF00}"/>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881692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7F878BC-974D-9D81-D9EA-02C7526DFF03}"/>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3" name="Espace réservé du pied de page 2">
            <a:extLst>
              <a:ext uri="{FF2B5EF4-FFF2-40B4-BE49-F238E27FC236}">
                <a16:creationId xmlns:a16="http://schemas.microsoft.com/office/drawing/2014/main" id="{D71F122C-872F-6BD6-A9A4-8FF918598BA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14BBB3A4-4815-4064-0C75-A103BC0AB41B}"/>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64919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3E782-A51A-244F-9A1E-308D4331201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8AE73A2-D205-D8EF-0E36-E1AFE49FF9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C330E1E-B1A3-1292-C4EB-39EE690BE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37A27EF-AA1C-48FB-025F-A7B2DAE254A4}"/>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6" name="Espace réservé du pied de page 5">
            <a:extLst>
              <a:ext uri="{FF2B5EF4-FFF2-40B4-BE49-F238E27FC236}">
                <a16:creationId xmlns:a16="http://schemas.microsoft.com/office/drawing/2014/main" id="{ED0A82F6-ADD1-58C0-E324-1B4FEF76274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055D18C-A85E-29ED-9248-C45D14C71F9F}"/>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2528500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D6B706-FB69-36FA-DECD-687DC44F6C4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532F457-FE03-A22B-EF72-EEC6CCB71D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1E79B20-17BB-2A06-2E27-71F03511E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E632B9F-80FD-A953-47F7-4FDC03FECB79}"/>
              </a:ext>
            </a:extLst>
          </p:cNvPr>
          <p:cNvSpPr>
            <a:spLocks noGrp="1"/>
          </p:cNvSpPr>
          <p:nvPr>
            <p:ph type="dt" sz="half" idx="10"/>
          </p:nvPr>
        </p:nvSpPr>
        <p:spPr/>
        <p:txBody>
          <a:bodyPr/>
          <a:lstStyle/>
          <a:p>
            <a:fld id="{C07A949F-FEFC-497E-BA29-31DCCC6DE412}" type="datetimeFigureOut">
              <a:rPr lang="fr-FR" smtClean="0"/>
              <a:t>27/12/2023</a:t>
            </a:fld>
            <a:endParaRPr lang="fr-FR"/>
          </a:p>
        </p:txBody>
      </p:sp>
      <p:sp>
        <p:nvSpPr>
          <p:cNvPr id="6" name="Espace réservé du pied de page 5">
            <a:extLst>
              <a:ext uri="{FF2B5EF4-FFF2-40B4-BE49-F238E27FC236}">
                <a16:creationId xmlns:a16="http://schemas.microsoft.com/office/drawing/2014/main" id="{C5485CA5-83F2-386B-5D82-2AB1197DF8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99550E4-AAD3-30F8-7057-5899F33D0811}"/>
              </a:ext>
            </a:extLst>
          </p:cNvPr>
          <p:cNvSpPr>
            <a:spLocks noGrp="1"/>
          </p:cNvSpPr>
          <p:nvPr>
            <p:ph type="sldNum" sz="quarter" idx="12"/>
          </p:nvPr>
        </p:nvSpPr>
        <p:spPr/>
        <p:txBody>
          <a:bodyPr/>
          <a:lstStyle/>
          <a:p>
            <a:fld id="{C8FD3262-C09B-4783-A2FC-009EA0FF698D}" type="slidenum">
              <a:rPr lang="fr-FR" smtClean="0"/>
              <a:t>‹N°›</a:t>
            </a:fld>
            <a:endParaRPr lang="fr-FR"/>
          </a:p>
        </p:txBody>
      </p:sp>
    </p:spTree>
    <p:extLst>
      <p:ext uri="{BB962C8B-B14F-4D97-AF65-F5344CB8AC3E}">
        <p14:creationId xmlns:p14="http://schemas.microsoft.com/office/powerpoint/2010/main" val="3268043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EB02614-FCE4-E724-EFC8-B05442431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995C549-64F1-474E-1FAA-313014C29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DB014DC-B580-1A14-EFCA-A5FF17478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A949F-FEFC-497E-BA29-31DCCC6DE412}" type="datetimeFigureOut">
              <a:rPr lang="fr-FR" smtClean="0"/>
              <a:t>27/12/2023</a:t>
            </a:fld>
            <a:endParaRPr lang="fr-FR"/>
          </a:p>
        </p:txBody>
      </p:sp>
      <p:sp>
        <p:nvSpPr>
          <p:cNvPr id="5" name="Espace réservé du pied de page 4">
            <a:extLst>
              <a:ext uri="{FF2B5EF4-FFF2-40B4-BE49-F238E27FC236}">
                <a16:creationId xmlns:a16="http://schemas.microsoft.com/office/drawing/2014/main" id="{57BB8B2A-59F8-5ED6-8917-35777D86DE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3D2652D-DF80-D249-6658-0D0670959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D3262-C09B-4783-A2FC-009EA0FF698D}" type="slidenum">
              <a:rPr lang="fr-FR" smtClean="0"/>
              <a:t>‹N°›</a:t>
            </a:fld>
            <a:endParaRPr lang="fr-FR"/>
          </a:p>
        </p:txBody>
      </p:sp>
    </p:spTree>
    <p:extLst>
      <p:ext uri="{BB962C8B-B14F-4D97-AF65-F5344CB8AC3E}">
        <p14:creationId xmlns:p14="http://schemas.microsoft.com/office/powerpoint/2010/main" val="755681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akelet.com/collection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0E4"/>
        </a:solidFill>
        <a:effectLst/>
      </p:bgPr>
    </p:bg>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D0161E8B-6180-81A0-9364-B56C2D7AECB9}"/>
              </a:ext>
            </a:extLst>
          </p:cNvPr>
          <p:cNvSpPr>
            <a:spLocks noGrp="1"/>
          </p:cNvSpPr>
          <p:nvPr>
            <p:ph type="ctrTitle"/>
          </p:nvPr>
        </p:nvSpPr>
        <p:spPr>
          <a:xfrm>
            <a:off x="1489364" y="3656229"/>
            <a:ext cx="9144000" cy="2387600"/>
          </a:xfrm>
        </p:spPr>
        <p:txBody>
          <a:bodyPr/>
          <a:lstStyle/>
          <a:p>
            <a:r>
              <a:rPr lang="fr-FR" dirty="0"/>
              <a:t>Présentation de l'outil de veille technologique</a:t>
            </a:r>
          </a:p>
        </p:txBody>
      </p:sp>
      <p:sp>
        <p:nvSpPr>
          <p:cNvPr id="23" name="Sous-titre 22">
            <a:extLst>
              <a:ext uri="{FF2B5EF4-FFF2-40B4-BE49-F238E27FC236}">
                <a16:creationId xmlns:a16="http://schemas.microsoft.com/office/drawing/2014/main" id="{02B458A6-66D2-9A5A-239D-5341809E27E2}"/>
              </a:ext>
            </a:extLst>
          </p:cNvPr>
          <p:cNvSpPr>
            <a:spLocks noGrp="1"/>
          </p:cNvSpPr>
          <p:nvPr>
            <p:ph type="subTitle" idx="1"/>
          </p:nvPr>
        </p:nvSpPr>
        <p:spPr>
          <a:xfrm>
            <a:off x="1489364" y="6043829"/>
            <a:ext cx="9144000" cy="682553"/>
          </a:xfrm>
        </p:spPr>
        <p:txBody>
          <a:bodyPr/>
          <a:lstStyle/>
          <a:p>
            <a:r>
              <a:rPr lang="fr-FR" b="1" dirty="0"/>
              <a:t>Lien </a:t>
            </a:r>
            <a:r>
              <a:rPr lang="fr-FR" b="1" dirty="0" err="1"/>
              <a:t>Wakelet</a:t>
            </a:r>
            <a:r>
              <a:rPr lang="fr-FR" dirty="0"/>
              <a:t>: </a:t>
            </a:r>
            <a:r>
              <a:rPr lang="fr-FR" dirty="0">
                <a:hlinkClick r:id="rId2"/>
              </a:rPr>
              <a:t>https://wakelet.com/wake/NCjEXdm6l4uAELvqprV1E</a:t>
            </a:r>
            <a:endParaRPr lang="fr-FR" dirty="0"/>
          </a:p>
        </p:txBody>
      </p:sp>
      <p:pic>
        <p:nvPicPr>
          <p:cNvPr id="25" name="Image 24">
            <a:extLst>
              <a:ext uri="{FF2B5EF4-FFF2-40B4-BE49-F238E27FC236}">
                <a16:creationId xmlns:a16="http://schemas.microsoft.com/office/drawing/2014/main" id="{665F1C12-5B33-652A-A84A-B593EF5A8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22726" cy="4502727"/>
          </a:xfrm>
          <a:prstGeom prst="rect">
            <a:avLst/>
          </a:prstGeom>
        </p:spPr>
      </p:pic>
    </p:spTree>
    <p:extLst>
      <p:ext uri="{BB962C8B-B14F-4D97-AF65-F5344CB8AC3E}">
        <p14:creationId xmlns:p14="http://schemas.microsoft.com/office/powerpoint/2010/main" val="2203667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0E4"/>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F4A4E7-5316-7A8B-D611-EE517FE333AB}"/>
              </a:ext>
            </a:extLst>
          </p:cNvPr>
          <p:cNvSpPr>
            <a:spLocks noGrp="1"/>
          </p:cNvSpPr>
          <p:nvPr>
            <p:ph type="title"/>
          </p:nvPr>
        </p:nvSpPr>
        <p:spPr>
          <a:xfrm>
            <a:off x="4374571" y="74181"/>
            <a:ext cx="4617029" cy="902566"/>
          </a:xfrm>
        </p:spPr>
        <p:txBody>
          <a:bodyPr>
            <a:noAutofit/>
          </a:bodyPr>
          <a:lstStyle/>
          <a:p>
            <a:r>
              <a:rPr lang="fr-FR" sz="3600" dirty="0">
                <a:latin typeface="+mn-lt"/>
              </a:rPr>
              <a:t>Choix de l’outil de veille</a:t>
            </a:r>
          </a:p>
        </p:txBody>
      </p:sp>
      <p:sp>
        <p:nvSpPr>
          <p:cNvPr id="5" name="Espace réservé du contenu 4">
            <a:extLst>
              <a:ext uri="{FF2B5EF4-FFF2-40B4-BE49-F238E27FC236}">
                <a16:creationId xmlns:a16="http://schemas.microsoft.com/office/drawing/2014/main" id="{1C3CF221-A569-5EDB-C431-786F930584E9}"/>
              </a:ext>
            </a:extLst>
          </p:cNvPr>
          <p:cNvSpPr>
            <a:spLocks noGrp="1"/>
          </p:cNvSpPr>
          <p:nvPr>
            <p:ph idx="1"/>
          </p:nvPr>
        </p:nvSpPr>
        <p:spPr>
          <a:xfrm>
            <a:off x="436418" y="4606635"/>
            <a:ext cx="10917382" cy="1570327"/>
          </a:xfrm>
        </p:spPr>
        <p:txBody>
          <a:bodyPr>
            <a:normAutofit lnSpcReduction="10000"/>
          </a:bodyPr>
          <a:lstStyle/>
          <a:p>
            <a:pPr marL="0" indent="0">
              <a:buNone/>
            </a:pPr>
            <a:r>
              <a:rPr lang="fr-FR" dirty="0">
                <a:latin typeface="+mj-lt"/>
              </a:rPr>
              <a:t>J’ai sélectionné </a:t>
            </a:r>
            <a:r>
              <a:rPr lang="fr-FR" dirty="0" err="1">
                <a:latin typeface="+mj-lt"/>
              </a:rPr>
              <a:t>Wakelet</a:t>
            </a:r>
            <a:r>
              <a:rPr lang="fr-FR" dirty="0">
                <a:latin typeface="+mj-lt"/>
              </a:rPr>
              <a:t> comme outil de veille pour sa polyvalence, il me permet de collecter et d'organiser des ressources de manière structurée. Ses fonctionnalités intuitives et son interface conviviale m’offre un espace dédié à chaque thème de veille.</a:t>
            </a:r>
          </a:p>
        </p:txBody>
      </p:sp>
      <p:pic>
        <p:nvPicPr>
          <p:cNvPr id="7" name="Image 6">
            <a:extLst>
              <a:ext uri="{FF2B5EF4-FFF2-40B4-BE49-F238E27FC236}">
                <a16:creationId xmlns:a16="http://schemas.microsoft.com/office/drawing/2014/main" id="{2E9BC752-4DCB-AB34-532E-441D8190F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37618"/>
            <a:ext cx="12192000" cy="3452728"/>
          </a:xfrm>
          <a:prstGeom prst="rect">
            <a:avLst/>
          </a:prstGeom>
        </p:spPr>
      </p:pic>
    </p:spTree>
    <p:extLst>
      <p:ext uri="{BB962C8B-B14F-4D97-AF65-F5344CB8AC3E}">
        <p14:creationId xmlns:p14="http://schemas.microsoft.com/office/powerpoint/2010/main" val="250832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0E4"/>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ACE2DFC-FDFD-16AC-799C-8B4AD489DD16}"/>
              </a:ext>
            </a:extLst>
          </p:cNvPr>
          <p:cNvSpPr>
            <a:spLocks noGrp="1"/>
          </p:cNvSpPr>
          <p:nvPr>
            <p:ph sz="half" idx="4294967295"/>
          </p:nvPr>
        </p:nvSpPr>
        <p:spPr>
          <a:xfrm>
            <a:off x="526472" y="83128"/>
            <a:ext cx="11139055" cy="4351338"/>
          </a:xfrm>
        </p:spPr>
        <p:txBody>
          <a:bodyPr>
            <a:normAutofit/>
          </a:bodyPr>
          <a:lstStyle/>
          <a:p>
            <a:pPr marL="0" indent="0" algn="ctr">
              <a:buNone/>
            </a:pPr>
            <a:r>
              <a:rPr lang="fr-FR" sz="3600" dirty="0"/>
              <a:t>Gestion des Collections</a:t>
            </a:r>
          </a:p>
          <a:p>
            <a:pPr marL="0" indent="0">
              <a:buNone/>
            </a:pPr>
            <a:r>
              <a:rPr lang="fr-FR" sz="2400" dirty="0">
                <a:latin typeface="+mj-lt"/>
              </a:rPr>
              <a:t>Les différentes collections, telles que "</a:t>
            </a:r>
            <a:r>
              <a:rPr lang="fr-FR" sz="2400" dirty="0" err="1">
                <a:latin typeface="+mj-lt"/>
              </a:rPr>
              <a:t>Frameworks</a:t>
            </a:r>
            <a:r>
              <a:rPr lang="fr-FR" sz="2400" dirty="0">
                <a:latin typeface="+mj-lt"/>
              </a:rPr>
              <a:t>", "Librairies", "APIs", facilitent le regroupement et la catégorisation des informations. Chaque collection représente un domaine spécifique de ma veille, assurant ainsi une gestion efficace des ressources.</a:t>
            </a:r>
          </a:p>
        </p:txBody>
      </p:sp>
      <p:pic>
        <p:nvPicPr>
          <p:cNvPr id="7" name="Image 6">
            <a:extLst>
              <a:ext uri="{FF2B5EF4-FFF2-40B4-BE49-F238E27FC236}">
                <a16:creationId xmlns:a16="http://schemas.microsoft.com/office/drawing/2014/main" id="{772F4FD0-8E7B-EA88-C062-BC68EF381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895" y="1815020"/>
            <a:ext cx="2132494" cy="4890580"/>
          </a:xfrm>
          <a:prstGeom prst="rect">
            <a:avLst/>
          </a:prstGeom>
        </p:spPr>
      </p:pic>
      <p:pic>
        <p:nvPicPr>
          <p:cNvPr id="9" name="Image 8">
            <a:extLst>
              <a:ext uri="{FF2B5EF4-FFF2-40B4-BE49-F238E27FC236}">
                <a16:creationId xmlns:a16="http://schemas.microsoft.com/office/drawing/2014/main" id="{29858580-D081-1279-DF13-9FE8AA13D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23" y="1815020"/>
            <a:ext cx="2028921" cy="4890580"/>
          </a:xfrm>
          <a:prstGeom prst="rect">
            <a:avLst/>
          </a:prstGeom>
        </p:spPr>
      </p:pic>
      <p:pic>
        <p:nvPicPr>
          <p:cNvPr id="11" name="Image 10">
            <a:extLst>
              <a:ext uri="{FF2B5EF4-FFF2-40B4-BE49-F238E27FC236}">
                <a16:creationId xmlns:a16="http://schemas.microsoft.com/office/drawing/2014/main" id="{CFE89F9F-DEA6-9D76-0D52-5A81744C4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099" y="1815021"/>
            <a:ext cx="2132494" cy="4890579"/>
          </a:xfrm>
          <a:prstGeom prst="rect">
            <a:avLst/>
          </a:prstGeom>
        </p:spPr>
      </p:pic>
      <p:pic>
        <p:nvPicPr>
          <p:cNvPr id="13" name="Image 12">
            <a:extLst>
              <a:ext uri="{FF2B5EF4-FFF2-40B4-BE49-F238E27FC236}">
                <a16:creationId xmlns:a16="http://schemas.microsoft.com/office/drawing/2014/main" id="{E8B44910-0EB9-46B0-2D58-AD954222A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9303" y="1815020"/>
            <a:ext cx="1923388" cy="4890580"/>
          </a:xfrm>
          <a:prstGeom prst="rect">
            <a:avLst/>
          </a:prstGeom>
        </p:spPr>
      </p:pic>
    </p:spTree>
    <p:extLst>
      <p:ext uri="{BB962C8B-B14F-4D97-AF65-F5344CB8AC3E}">
        <p14:creationId xmlns:p14="http://schemas.microsoft.com/office/powerpoint/2010/main" val="2450827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0E4"/>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ED12C2-638A-FE8F-5366-6062137CDC15}"/>
              </a:ext>
            </a:extLst>
          </p:cNvPr>
          <p:cNvSpPr>
            <a:spLocks noGrp="1"/>
          </p:cNvSpPr>
          <p:nvPr>
            <p:ph type="title"/>
          </p:nvPr>
        </p:nvSpPr>
        <p:spPr/>
        <p:txBody>
          <a:bodyPr/>
          <a:lstStyle/>
          <a:p>
            <a:pPr algn="ctr"/>
            <a:r>
              <a:rPr lang="fr-FR" sz="3600" i="0" dirty="0">
                <a:effectLst/>
                <a:latin typeface="+mn-lt"/>
              </a:rPr>
              <a:t>Personnalisation et Partage</a:t>
            </a:r>
            <a:br>
              <a:rPr lang="fr-FR" b="0" i="0" dirty="0">
                <a:effectLst/>
                <a:latin typeface="Söhne"/>
              </a:rPr>
            </a:br>
            <a:endParaRPr lang="fr-FR" dirty="0"/>
          </a:p>
        </p:txBody>
      </p:sp>
      <p:sp>
        <p:nvSpPr>
          <p:cNvPr id="3" name="Espace réservé du contenu 2">
            <a:extLst>
              <a:ext uri="{FF2B5EF4-FFF2-40B4-BE49-F238E27FC236}">
                <a16:creationId xmlns:a16="http://schemas.microsoft.com/office/drawing/2014/main" id="{491454D9-0A76-8CA7-2C88-8BE7185195A2}"/>
              </a:ext>
            </a:extLst>
          </p:cNvPr>
          <p:cNvSpPr>
            <a:spLocks noGrp="1"/>
          </p:cNvSpPr>
          <p:nvPr>
            <p:ph idx="1"/>
          </p:nvPr>
        </p:nvSpPr>
        <p:spPr>
          <a:xfrm>
            <a:off x="650049" y="1550129"/>
            <a:ext cx="3927763" cy="5140038"/>
          </a:xfrm>
        </p:spPr>
        <p:txBody>
          <a:bodyPr>
            <a:normAutofit/>
          </a:bodyPr>
          <a:lstStyle/>
          <a:p>
            <a:pPr marL="0" indent="0">
              <a:buNone/>
            </a:pPr>
            <a:r>
              <a:rPr lang="fr-FR" dirty="0">
                <a:latin typeface="+mj-lt"/>
              </a:rPr>
              <a:t>La personnalisation des collections ainsi que la facilité de partage sont des aspects clés de </a:t>
            </a:r>
            <a:r>
              <a:rPr lang="fr-FR" dirty="0" err="1">
                <a:latin typeface="+mj-lt"/>
              </a:rPr>
              <a:t>Wakelet</a:t>
            </a:r>
            <a:r>
              <a:rPr lang="fr-FR" dirty="0">
                <a:latin typeface="+mj-lt"/>
              </a:rPr>
              <a:t>. je peux adapter chaque collection à mes besoins spécifiques et collaborer aisément en partageant des informations pertinentes.</a:t>
            </a:r>
          </a:p>
        </p:txBody>
      </p:sp>
      <p:pic>
        <p:nvPicPr>
          <p:cNvPr id="7" name="Image 6">
            <a:extLst>
              <a:ext uri="{FF2B5EF4-FFF2-40B4-BE49-F238E27FC236}">
                <a16:creationId xmlns:a16="http://schemas.microsoft.com/office/drawing/2014/main" id="{52E6B1D9-CE57-A82F-DF21-FCDB88B88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992" y="1149926"/>
            <a:ext cx="2578172" cy="5652656"/>
          </a:xfrm>
          <a:prstGeom prst="rect">
            <a:avLst/>
          </a:prstGeom>
        </p:spPr>
      </p:pic>
      <p:pic>
        <p:nvPicPr>
          <p:cNvPr id="9" name="Image 8">
            <a:extLst>
              <a:ext uri="{FF2B5EF4-FFF2-40B4-BE49-F238E27FC236}">
                <a16:creationId xmlns:a16="http://schemas.microsoft.com/office/drawing/2014/main" id="{8AA66315-5817-7B37-C8D5-0EE6D31E2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524" y="1149926"/>
            <a:ext cx="2632585" cy="5399682"/>
          </a:xfrm>
          <a:prstGeom prst="rect">
            <a:avLst/>
          </a:prstGeom>
        </p:spPr>
      </p:pic>
    </p:spTree>
    <p:extLst>
      <p:ext uri="{BB962C8B-B14F-4D97-AF65-F5344CB8AC3E}">
        <p14:creationId xmlns:p14="http://schemas.microsoft.com/office/powerpoint/2010/main" val="30524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0E4"/>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379249-2E6F-73CA-7C7B-35D31421C755}"/>
              </a:ext>
            </a:extLst>
          </p:cNvPr>
          <p:cNvSpPr>
            <a:spLocks noGrp="1"/>
          </p:cNvSpPr>
          <p:nvPr>
            <p:ph type="title"/>
          </p:nvPr>
        </p:nvSpPr>
        <p:spPr>
          <a:xfrm>
            <a:off x="838200" y="0"/>
            <a:ext cx="10515600" cy="1325563"/>
          </a:xfrm>
        </p:spPr>
        <p:txBody>
          <a:bodyPr>
            <a:normAutofit/>
          </a:bodyPr>
          <a:lstStyle/>
          <a:p>
            <a:pPr algn="ctr"/>
            <a:r>
              <a:rPr lang="fr-FR" sz="3600" b="1" dirty="0"/>
              <a:t>Collaboration et Accessibilité</a:t>
            </a:r>
          </a:p>
        </p:txBody>
      </p:sp>
      <p:pic>
        <p:nvPicPr>
          <p:cNvPr id="1026" name="Picture 2">
            <a:extLst>
              <a:ext uri="{FF2B5EF4-FFF2-40B4-BE49-F238E27FC236}">
                <a16:creationId xmlns:a16="http://schemas.microsoft.com/office/drawing/2014/main" id="{F78FB0B5-0CD2-C39B-47C2-B3F4F24439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6637" y="2888673"/>
            <a:ext cx="5389363" cy="337132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contenu 2">
            <a:extLst>
              <a:ext uri="{FF2B5EF4-FFF2-40B4-BE49-F238E27FC236}">
                <a16:creationId xmlns:a16="http://schemas.microsoft.com/office/drawing/2014/main" id="{8E912DF1-D4A3-D1C7-70A8-D15AF8A6C536}"/>
              </a:ext>
            </a:extLst>
          </p:cNvPr>
          <p:cNvSpPr txBox="1">
            <a:spLocks/>
          </p:cNvSpPr>
          <p:nvPr/>
        </p:nvSpPr>
        <p:spPr>
          <a:xfrm>
            <a:off x="650049" y="1136073"/>
            <a:ext cx="10863078" cy="15378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latin typeface="+mj-lt"/>
              </a:rPr>
              <a:t>Grâce à ses fonctionnalités de collaboration, </a:t>
            </a:r>
            <a:r>
              <a:rPr lang="fr-FR" dirty="0" err="1">
                <a:latin typeface="+mj-lt"/>
              </a:rPr>
              <a:t>Wakelet</a:t>
            </a:r>
            <a:r>
              <a:rPr lang="fr-FR" dirty="0">
                <a:latin typeface="+mj-lt"/>
              </a:rPr>
              <a:t> favorise le travail d'équipe en permettant à chacun de contribuer et de consulter les collections partagées. Son accessibilité simplifiée rend les informations accessibles à tout moment et depuis n'importe quel appareil.</a:t>
            </a:r>
          </a:p>
        </p:txBody>
      </p:sp>
      <p:pic>
        <p:nvPicPr>
          <p:cNvPr id="1028" name="Picture 4">
            <a:extLst>
              <a:ext uri="{FF2B5EF4-FFF2-40B4-BE49-F238E27FC236}">
                <a16:creationId xmlns:a16="http://schemas.microsoft.com/office/drawing/2014/main" id="{40BF63AB-B84B-1B94-83CC-7713B1EA1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188" y="2890223"/>
            <a:ext cx="5389363" cy="336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72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0E4"/>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D301CA-A027-3921-D4FD-60C11C240B90}"/>
              </a:ext>
            </a:extLst>
          </p:cNvPr>
          <p:cNvSpPr>
            <a:spLocks noGrp="1"/>
          </p:cNvSpPr>
          <p:nvPr>
            <p:ph type="title"/>
          </p:nvPr>
        </p:nvSpPr>
        <p:spPr/>
        <p:txBody>
          <a:bodyPr/>
          <a:lstStyle/>
          <a:p>
            <a:pPr algn="ctr"/>
            <a:r>
              <a:rPr lang="fr-FR" sz="3600" b="0" i="0" dirty="0">
                <a:effectLst/>
                <a:latin typeface="+mn-lt"/>
              </a:rPr>
              <a:t>Organisation Intuitive</a:t>
            </a:r>
            <a:br>
              <a:rPr lang="fr-FR" b="0" i="0" dirty="0">
                <a:effectLst/>
                <a:latin typeface="Söhne"/>
              </a:rPr>
            </a:br>
            <a:endParaRPr lang="fr-FR" dirty="0"/>
          </a:p>
        </p:txBody>
      </p:sp>
      <p:sp>
        <p:nvSpPr>
          <p:cNvPr id="3" name="Espace réservé du contenu 2">
            <a:extLst>
              <a:ext uri="{FF2B5EF4-FFF2-40B4-BE49-F238E27FC236}">
                <a16:creationId xmlns:a16="http://schemas.microsoft.com/office/drawing/2014/main" id="{88358E5A-4F43-A755-554D-52BF34020D14}"/>
              </a:ext>
            </a:extLst>
          </p:cNvPr>
          <p:cNvSpPr>
            <a:spLocks noGrp="1"/>
          </p:cNvSpPr>
          <p:nvPr>
            <p:ph idx="1"/>
          </p:nvPr>
        </p:nvSpPr>
        <p:spPr>
          <a:xfrm>
            <a:off x="838200" y="1825625"/>
            <a:ext cx="4170218" cy="4351338"/>
          </a:xfrm>
        </p:spPr>
        <p:txBody>
          <a:bodyPr/>
          <a:lstStyle/>
          <a:p>
            <a:pPr marL="0" indent="0">
              <a:buNone/>
            </a:pPr>
            <a:r>
              <a:rPr lang="fr-FR" dirty="0"/>
              <a:t>L'organisation intuitive des contenus est un atout majeur de </a:t>
            </a:r>
            <a:r>
              <a:rPr lang="fr-FR" dirty="0" err="1"/>
              <a:t>Wakelet</a:t>
            </a:r>
            <a:r>
              <a:rPr lang="fr-FR" dirty="0"/>
              <a:t>. Les options de tri et de classification permettent une navigation aisée au sein des collections, favorisant ainsi une expérience utilisateur fluide.</a:t>
            </a:r>
          </a:p>
        </p:txBody>
      </p:sp>
      <p:pic>
        <p:nvPicPr>
          <p:cNvPr id="5" name="Image 4">
            <a:extLst>
              <a:ext uri="{FF2B5EF4-FFF2-40B4-BE49-F238E27FC236}">
                <a16:creationId xmlns:a16="http://schemas.microsoft.com/office/drawing/2014/main" id="{6EA15856-C471-4DF9-4EDB-A4812624DFE7}"/>
              </a:ext>
            </a:extLst>
          </p:cNvPr>
          <p:cNvPicPr>
            <a:picLocks noChangeAspect="1"/>
          </p:cNvPicPr>
          <p:nvPr/>
        </p:nvPicPr>
        <p:blipFill>
          <a:blip r:embed="rId2"/>
          <a:stretch>
            <a:fillRect/>
          </a:stretch>
        </p:blipFill>
        <p:spPr>
          <a:xfrm>
            <a:off x="4938211" y="1752600"/>
            <a:ext cx="3967274" cy="3872345"/>
          </a:xfrm>
          <a:prstGeom prst="rect">
            <a:avLst/>
          </a:prstGeom>
        </p:spPr>
      </p:pic>
      <p:pic>
        <p:nvPicPr>
          <p:cNvPr id="7" name="Image 6">
            <a:extLst>
              <a:ext uri="{FF2B5EF4-FFF2-40B4-BE49-F238E27FC236}">
                <a16:creationId xmlns:a16="http://schemas.microsoft.com/office/drawing/2014/main" id="{7F54B1BB-29BE-5CA1-D1E4-0A9D35059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1764" y="1752600"/>
            <a:ext cx="2262036" cy="3927762"/>
          </a:xfrm>
          <a:prstGeom prst="rect">
            <a:avLst/>
          </a:prstGeom>
        </p:spPr>
      </p:pic>
    </p:spTree>
    <p:extLst>
      <p:ext uri="{BB962C8B-B14F-4D97-AF65-F5344CB8AC3E}">
        <p14:creationId xmlns:p14="http://schemas.microsoft.com/office/powerpoint/2010/main" val="63855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0E4"/>
        </a:solidFill>
        <a:effectLst/>
      </p:bgPr>
    </p:bg>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2CD0373-A684-ABF6-168F-1024FFDE6CE8}"/>
              </a:ext>
            </a:extLst>
          </p:cNvPr>
          <p:cNvPicPr>
            <a:picLocks noGrp="1" noChangeAspect="1"/>
          </p:cNvPicPr>
          <p:nvPr>
            <p:ph idx="1"/>
          </p:nvPr>
        </p:nvPicPr>
        <p:blipFill>
          <a:blip r:embed="rId2"/>
          <a:stretch>
            <a:fillRect/>
          </a:stretch>
        </p:blipFill>
        <p:spPr>
          <a:xfrm>
            <a:off x="7615965" y="3484417"/>
            <a:ext cx="3550799" cy="2930271"/>
          </a:xfrm>
        </p:spPr>
      </p:pic>
      <p:pic>
        <p:nvPicPr>
          <p:cNvPr id="5" name="Image 4">
            <a:extLst>
              <a:ext uri="{FF2B5EF4-FFF2-40B4-BE49-F238E27FC236}">
                <a16:creationId xmlns:a16="http://schemas.microsoft.com/office/drawing/2014/main" id="{BBEF3790-E939-44C9-AF8D-F3AE769B007D}"/>
              </a:ext>
            </a:extLst>
          </p:cNvPr>
          <p:cNvPicPr>
            <a:picLocks noChangeAspect="1"/>
          </p:cNvPicPr>
          <p:nvPr/>
        </p:nvPicPr>
        <p:blipFill>
          <a:blip r:embed="rId3"/>
          <a:stretch>
            <a:fillRect/>
          </a:stretch>
        </p:blipFill>
        <p:spPr>
          <a:xfrm>
            <a:off x="1083424" y="3484417"/>
            <a:ext cx="5212081" cy="2369128"/>
          </a:xfrm>
          <a:prstGeom prst="rect">
            <a:avLst/>
          </a:prstGeom>
        </p:spPr>
      </p:pic>
      <p:sp>
        <p:nvSpPr>
          <p:cNvPr id="8" name="Espace réservé du contenu 2">
            <a:extLst>
              <a:ext uri="{FF2B5EF4-FFF2-40B4-BE49-F238E27FC236}">
                <a16:creationId xmlns:a16="http://schemas.microsoft.com/office/drawing/2014/main" id="{CF695AD8-C8D9-9623-62F0-57F7883180C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Wakelet</a:t>
            </a:r>
            <a:r>
              <a:rPr lang="fr-FR" dirty="0"/>
              <a:t> s'adapte à mes besoins en suivant les tendances actuelles, que ce soit dans les "Tendances de design" ou les "Nouvelles technologies". Sa flexibilité me permet d'intégrer de nouvelles informations de manière rapide et efficace.</a:t>
            </a:r>
          </a:p>
        </p:txBody>
      </p:sp>
      <p:sp>
        <p:nvSpPr>
          <p:cNvPr id="9" name="Titre 1">
            <a:extLst>
              <a:ext uri="{FF2B5EF4-FFF2-40B4-BE49-F238E27FC236}">
                <a16:creationId xmlns:a16="http://schemas.microsoft.com/office/drawing/2014/main" id="{509B3774-57E3-AEA0-805C-2EB8942EF097}"/>
              </a:ext>
            </a:extLst>
          </p:cNvPr>
          <p:cNvSpPr>
            <a:spLocks noGrp="1"/>
          </p:cNvSpPr>
          <p:nvPr>
            <p:ph type="title"/>
          </p:nvPr>
        </p:nvSpPr>
        <p:spPr>
          <a:xfrm>
            <a:off x="838200" y="365125"/>
            <a:ext cx="10515600" cy="1325563"/>
          </a:xfrm>
        </p:spPr>
        <p:txBody>
          <a:bodyPr>
            <a:normAutofit/>
          </a:bodyPr>
          <a:lstStyle/>
          <a:p>
            <a:pPr algn="ctr"/>
            <a:r>
              <a:rPr lang="fr-FR" sz="3600" dirty="0">
                <a:latin typeface="+mn-lt"/>
              </a:rPr>
              <a:t>Flexibilité et Suivi des Tendances</a:t>
            </a:r>
          </a:p>
        </p:txBody>
      </p:sp>
    </p:spTree>
    <p:extLst>
      <p:ext uri="{BB962C8B-B14F-4D97-AF65-F5344CB8AC3E}">
        <p14:creationId xmlns:p14="http://schemas.microsoft.com/office/powerpoint/2010/main" val="272941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0E4"/>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B1D5B9-1AD3-2618-A6A7-6E342900F017}"/>
              </a:ext>
            </a:extLst>
          </p:cNvPr>
          <p:cNvSpPr>
            <a:spLocks noGrp="1"/>
          </p:cNvSpPr>
          <p:nvPr>
            <p:ph type="title"/>
          </p:nvPr>
        </p:nvSpPr>
        <p:spPr/>
        <p:txBody>
          <a:bodyPr>
            <a:normAutofit/>
          </a:bodyPr>
          <a:lstStyle/>
          <a:p>
            <a:pPr algn="ctr"/>
            <a:r>
              <a:rPr lang="fr-FR" sz="3600" dirty="0">
                <a:latin typeface="+mn-lt"/>
              </a:rPr>
              <a:t>Conclusion</a:t>
            </a:r>
          </a:p>
        </p:txBody>
      </p:sp>
      <p:sp>
        <p:nvSpPr>
          <p:cNvPr id="3" name="Espace réservé du contenu 2">
            <a:extLst>
              <a:ext uri="{FF2B5EF4-FFF2-40B4-BE49-F238E27FC236}">
                <a16:creationId xmlns:a16="http://schemas.microsoft.com/office/drawing/2014/main" id="{08394F57-911C-10DB-463A-3B9EE80C7185}"/>
              </a:ext>
            </a:extLst>
          </p:cNvPr>
          <p:cNvSpPr>
            <a:spLocks noGrp="1"/>
          </p:cNvSpPr>
          <p:nvPr>
            <p:ph idx="1"/>
          </p:nvPr>
        </p:nvSpPr>
        <p:spPr/>
        <p:txBody>
          <a:bodyPr/>
          <a:lstStyle/>
          <a:p>
            <a:pPr marL="0" indent="0">
              <a:buNone/>
            </a:pPr>
            <a:r>
              <a:rPr lang="fr-FR" dirty="0"/>
              <a:t>En somme, l'outil de veille technologique basé sur </a:t>
            </a:r>
            <a:r>
              <a:rPr lang="fr-FR" dirty="0" err="1"/>
              <a:t>Wakelet</a:t>
            </a:r>
            <a:r>
              <a:rPr lang="fr-FR" dirty="0"/>
              <a:t> réunit des fonctionnalités avancées pour une gestion optimale de mes ressources. Son interface intuitive, ses capacités de partage et sa facilité d'utilisation en font un allié inestimable pour ma veille technologique.</a:t>
            </a:r>
          </a:p>
          <a:p>
            <a:pPr marL="0" indent="0">
              <a:buNone/>
            </a:pPr>
            <a:endParaRPr lang="fr-FR" dirty="0"/>
          </a:p>
          <a:p>
            <a:pPr marL="0" indent="0">
              <a:buNone/>
            </a:pPr>
            <a:endParaRPr lang="fr-FR" dirty="0"/>
          </a:p>
          <a:p>
            <a:pPr marL="0" indent="0" algn="ctr">
              <a:buNone/>
            </a:pPr>
            <a:r>
              <a:rPr lang="fr-FR" sz="4400" dirty="0"/>
              <a:t>Merci</a:t>
            </a:r>
          </a:p>
        </p:txBody>
      </p:sp>
    </p:spTree>
    <p:extLst>
      <p:ext uri="{BB962C8B-B14F-4D97-AF65-F5344CB8AC3E}">
        <p14:creationId xmlns:p14="http://schemas.microsoft.com/office/powerpoint/2010/main" val="14156799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11611</TotalTime>
  <Words>321</Words>
  <Application>Microsoft Office PowerPoint</Application>
  <PresentationFormat>Grand écran</PresentationFormat>
  <Paragraphs>19</Paragraphs>
  <Slides>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8</vt:i4>
      </vt:variant>
    </vt:vector>
  </HeadingPairs>
  <TitlesOfParts>
    <vt:vector size="13" baseType="lpstr">
      <vt:lpstr>Arial</vt:lpstr>
      <vt:lpstr>Calibri</vt:lpstr>
      <vt:lpstr>Calibri Light</vt:lpstr>
      <vt:lpstr>Söhne</vt:lpstr>
      <vt:lpstr>Thème Office</vt:lpstr>
      <vt:lpstr>Présentation de l'outil de veille technologique</vt:lpstr>
      <vt:lpstr>Choix de l’outil de veille</vt:lpstr>
      <vt:lpstr>Présentation PowerPoint</vt:lpstr>
      <vt:lpstr>Personnalisation et Partage </vt:lpstr>
      <vt:lpstr>Collaboration et Accessibilité</vt:lpstr>
      <vt:lpstr>Organisation Intuitive </vt:lpstr>
      <vt:lpstr>Flexibilité et Suivi des Tendances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de l'outil de veille technologique</dc:title>
  <dc:creator>eddy capirchio</dc:creator>
  <cp:lastModifiedBy>eddy capirchio</cp:lastModifiedBy>
  <cp:revision>2</cp:revision>
  <dcterms:created xsi:type="dcterms:W3CDTF">2023-12-19T14:31:41Z</dcterms:created>
  <dcterms:modified xsi:type="dcterms:W3CDTF">2024-01-04T10:58:53Z</dcterms:modified>
</cp:coreProperties>
</file>